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3" r:id="rId6"/>
    <p:sldId id="262" r:id="rId7"/>
    <p:sldId id="274" r:id="rId8"/>
    <p:sldId id="264" r:id="rId9"/>
    <p:sldId id="261" r:id="rId10"/>
    <p:sldId id="265" r:id="rId11"/>
    <p:sldId id="269" r:id="rId12"/>
    <p:sldId id="266" r:id="rId13"/>
    <p:sldId id="267" r:id="rId14"/>
    <p:sldId id="268" r:id="rId15"/>
    <p:sldId id="270" r:id="rId16"/>
    <p:sldId id="272" r:id="rId17"/>
    <p:sldId id="273" r:id="rId18"/>
    <p:sldId id="276" r:id="rId19"/>
    <p:sldId id="275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5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hyperlink" Target="https://www.kaggle.com/marshald/london-borough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rshald/london-boroughs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Kaggle data set on London Boroughs from study conducted by GLA in 2016 which can be found </a:t>
          </a:r>
          <a:r>
            <a:rPr lang="en-GB" dirty="0">
              <a:hlinkClick xmlns:r="http://schemas.openxmlformats.org/officeDocument/2006/relationships" r:id="rId1"/>
            </a:rPr>
            <a:t>here</a:t>
          </a:r>
          <a:r>
            <a:rPr lang="en-GB" dirty="0"/>
            <a:t>.</a:t>
          </a:r>
          <a:r>
            <a:rPr lang="en-US" dirty="0"/>
            <a:t>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 err="1"/>
            <a:t>Geopy</a:t>
          </a:r>
          <a:r>
            <a:rPr lang="en-GB" dirty="0"/>
            <a:t> library to get the latitude and longitude values of London Boroughs</a:t>
          </a:r>
          <a:endParaRPr lang="en-US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Foursquare API to get location and venue data for potential concert venues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 custScaleX="107108" custScaleY="101030"/>
      <dgm:spPr>
        <a:blipFill rotWithShape="1">
          <a:blip xmlns:r="http://schemas.openxmlformats.org/officeDocument/2006/relationships" r:embed="rId4"/>
          <a:srcRect/>
          <a:stretch>
            <a:fillRect t="-3000" b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 rotWithShape="1">
          <a:blip xmlns:r="http://schemas.openxmlformats.org/officeDocument/2006/relationships" r:embed="rId5"/>
          <a:srcRect/>
          <a:stretch>
            <a:fillRect t="-16000" b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Kaggle data set on London Boroughs from study conducted by GLA in 2016 which can be found </a:t>
          </a:r>
          <a:r>
            <a:rPr lang="en-GB" sz="1100" kern="1200" dirty="0">
              <a:hlinkClick xmlns:r="http://schemas.openxmlformats.org/officeDocument/2006/relationships" r:id="rId3"/>
            </a:rPr>
            <a:t>here</a:t>
          </a:r>
          <a:r>
            <a:rPr lang="en-GB" sz="1100" kern="1200" dirty="0"/>
            <a:t>.</a:t>
          </a:r>
          <a:r>
            <a:rPr lang="en-US" sz="1100" kern="1200" dirty="0"/>
            <a:t>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470397" y="692494"/>
          <a:ext cx="1117605" cy="1054184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3000" b="-3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 err="1"/>
            <a:t>Geopy</a:t>
          </a:r>
          <a:r>
            <a:rPr lang="en-GB" sz="1100" kern="1200" dirty="0"/>
            <a:t> library to get the latitude and longitude values of London Boroughs</a:t>
          </a:r>
          <a:endParaRPr lang="en-US" sz="1100" kern="1200" dirty="0"/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t="-16000" b="-16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Foursquare API to get location and venue data for potential concert venues</a:t>
          </a:r>
          <a:endParaRPr lang="en-US" sz="1100" kern="1200" dirty="0"/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GB" sz="3200" b="1" dirty="0"/>
              <a:t>Capstone Project - A 'New-style' Classical Music Festival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Applied Data Science Capstone by Coursera/IBM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C2E5-C852-40A9-AAEC-17B17670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3 Inner London Boroughs with highest BAME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98BF6-DC2D-47A9-A10B-D8C5725A7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1. Newham</a:t>
            </a:r>
          </a:p>
          <a:p>
            <a:r>
              <a:rPr lang="en-GB" dirty="0"/>
              <a:t>2. Towers Hamlet</a:t>
            </a:r>
          </a:p>
          <a:p>
            <a:r>
              <a:rPr lang="en-GB" dirty="0"/>
              <a:t>3. Lewisham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5D55F-A514-4769-A9CC-7C19B4570D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44645" y="2103120"/>
            <a:ext cx="6748326" cy="39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7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60B-58D4-47BE-8F7B-1F0BC674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Foursquare Search Results</a:t>
            </a:r>
          </a:p>
        </p:txBody>
      </p:sp>
      <p:sp>
        <p:nvSpPr>
          <p:cNvPr id="6" name="Rectangle 5" descr="Stopwatch">
            <a:extLst>
              <a:ext uri="{FF2B5EF4-FFF2-40B4-BE49-F238E27FC236}">
                <a16:creationId xmlns:a16="http://schemas.microsoft.com/office/drawing/2014/main" id="{0A56140F-F5AF-4EAD-B15D-BFC4502D0DBC}"/>
              </a:ext>
            </a:extLst>
          </p:cNvPr>
          <p:cNvSpPr/>
          <p:nvPr/>
        </p:nvSpPr>
        <p:spPr>
          <a:xfrm>
            <a:off x="1278054" y="806675"/>
            <a:ext cx="1043437" cy="1043437"/>
          </a:xfrm>
          <a:prstGeom prst="rect">
            <a:avLst/>
          </a:prstGeom>
          <a:blipFill rotWithShape="1">
            <a:blip r:embed="rId2"/>
            <a:srcRect/>
            <a:stretch>
              <a:fillRect t="-16000" b="-16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5AC7E8-45E5-4625-881F-DFE703A281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1182" y="2103438"/>
            <a:ext cx="10049635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6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19A1-B2BA-4DED-8F73-07E9558E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Locations added to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ACF25-AFA7-4DE2-A642-57BABD5C2A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0922" y="1784576"/>
            <a:ext cx="7590156" cy="42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6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0F1E-5E0F-4FFA-9673-06949F99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6844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16C3-7670-43A0-B3EA-78197CAF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Possible Venues for ‘A New-Style </a:t>
            </a:r>
            <a:r>
              <a:rPr lang="en-GB" dirty="0" err="1"/>
              <a:t>Classicl</a:t>
            </a:r>
            <a:r>
              <a:rPr lang="en-GB" dirty="0"/>
              <a:t> Music Festival’: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F2619-3D48-4E42-9A29-8B5E0D774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/>
              <a:t>Olga </a:t>
            </a:r>
            <a:r>
              <a:rPr lang="en-GB" dirty="0" err="1"/>
              <a:t>turl</a:t>
            </a:r>
            <a:r>
              <a:rPr lang="en-GB" dirty="0"/>
              <a:t> memorial hall, Newham</a:t>
            </a:r>
          </a:p>
          <a:p>
            <a:pPr lvl="0"/>
            <a:r>
              <a:rPr lang="en-GB" dirty="0"/>
              <a:t>St </a:t>
            </a:r>
            <a:r>
              <a:rPr lang="en-GB" dirty="0" err="1"/>
              <a:t>Cedd's</a:t>
            </a:r>
            <a:r>
              <a:rPr lang="en-GB" dirty="0"/>
              <a:t> Hall, Newham</a:t>
            </a:r>
          </a:p>
          <a:p>
            <a:pPr lvl="0"/>
            <a:r>
              <a:rPr lang="en-GB" dirty="0"/>
              <a:t>Full Gospel Hall, Newham</a:t>
            </a:r>
          </a:p>
          <a:p>
            <a:pPr marL="0" lvl="0" indent="0">
              <a:buNone/>
            </a:pPr>
            <a:endParaRPr lang="en-GB" dirty="0"/>
          </a:p>
          <a:p>
            <a:pPr lvl="0"/>
            <a:r>
              <a:rPr lang="en-GB" dirty="0"/>
              <a:t>Bromley Public Hall, Tower Hamlets</a:t>
            </a:r>
          </a:p>
          <a:p>
            <a:pPr lvl="0"/>
            <a:r>
              <a:rPr lang="en-GB" dirty="0"/>
              <a:t>LSE Rosebery Hall, Tower Hamlets</a:t>
            </a:r>
          </a:p>
          <a:p>
            <a:pPr lvl="0"/>
            <a:r>
              <a:rPr lang="en-GB" dirty="0"/>
              <a:t>All Hallows church, Tower Hamlets</a:t>
            </a:r>
          </a:p>
          <a:p>
            <a:pPr marL="0" lvl="0" indent="0">
              <a:buNone/>
            </a:pPr>
            <a:endParaRPr lang="en-GB" dirty="0"/>
          </a:p>
          <a:p>
            <a:pPr lvl="0"/>
            <a:r>
              <a:rPr lang="en-GB" dirty="0"/>
              <a:t>Kingswood Halls, Lewisham</a:t>
            </a:r>
          </a:p>
          <a:p>
            <a:pPr lvl="0"/>
            <a:r>
              <a:rPr lang="en-GB" dirty="0"/>
              <a:t>Mehfil Hall, Lewisham</a:t>
            </a:r>
          </a:p>
          <a:p>
            <a:pPr lvl="0"/>
            <a:r>
              <a:rPr lang="en-GB" dirty="0"/>
              <a:t>St </a:t>
            </a:r>
            <a:r>
              <a:rPr lang="en-GB" dirty="0" err="1"/>
              <a:t>Swithuns</a:t>
            </a:r>
            <a:r>
              <a:rPr lang="en-GB" dirty="0"/>
              <a:t> Hall, Lewisham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47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4286-975A-4DD7-987D-DBD7BCF27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Discussion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297485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F333-D1E9-476D-9CF5-C2B3F9057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18457"/>
            <a:ext cx="10058400" cy="523428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results of this project provide a great starting point to finding a venue for a ‘New-Style Classical Music Concert’.</a:t>
            </a:r>
          </a:p>
          <a:p>
            <a:pPr marL="0" indent="0">
              <a:buNone/>
            </a:pPr>
            <a:r>
              <a:rPr lang="en-GB" dirty="0"/>
              <a:t>However, there is lots of information needed when making a decision on a concert venue that is not provided by foursquare. For example:</a:t>
            </a:r>
          </a:p>
          <a:p>
            <a:pPr>
              <a:buFontTx/>
              <a:buChar char="-"/>
            </a:pPr>
            <a:r>
              <a:rPr lang="en-GB" dirty="0"/>
              <a:t>Size</a:t>
            </a:r>
          </a:p>
          <a:p>
            <a:pPr>
              <a:buFontTx/>
              <a:buChar char="-"/>
            </a:pPr>
            <a:r>
              <a:rPr lang="en-GB" dirty="0"/>
              <a:t>Audience Capacity</a:t>
            </a:r>
          </a:p>
          <a:p>
            <a:pPr>
              <a:buFontTx/>
              <a:buChar char="-"/>
            </a:pPr>
            <a:r>
              <a:rPr lang="en-GB" dirty="0"/>
              <a:t>Local amenities such as:</a:t>
            </a:r>
          </a:p>
          <a:p>
            <a:pPr>
              <a:buFontTx/>
              <a:buChar char="-"/>
            </a:pPr>
            <a:r>
              <a:rPr lang="en-GB" dirty="0"/>
              <a:t>Pubs/bars/restaurants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Further research could include site visits as the next step to get answers to the above.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Further analysis could also be done on the demographic data to take into account features such as age and household income, to determine whether a festival in the area would be successful or not.</a:t>
            </a:r>
          </a:p>
        </p:txBody>
      </p:sp>
    </p:spTree>
    <p:extLst>
      <p:ext uri="{BB962C8B-B14F-4D97-AF65-F5344CB8AC3E}">
        <p14:creationId xmlns:p14="http://schemas.microsoft.com/office/powerpoint/2010/main" val="1286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GB" sz="3200" b="1" dirty="0"/>
              <a:t>Thank you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Applied Data Science Capstone by Coursera/IBM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9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CAF5-FA26-4B80-B41E-818C7A84BC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DC882-19B8-47F8-BA40-8CE3B0FE44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Business Problem</a:t>
            </a:r>
          </a:p>
        </p:txBody>
      </p:sp>
    </p:spTree>
    <p:extLst>
      <p:ext uri="{BB962C8B-B14F-4D97-AF65-F5344CB8AC3E}">
        <p14:creationId xmlns:p14="http://schemas.microsoft.com/office/powerpoint/2010/main" val="399899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388-D0FA-46D4-B78A-B6E6DDC0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B9EC-858F-4D19-9399-459B2BB09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benefits of listening to classical music are endless. It can:</a:t>
            </a:r>
          </a:p>
          <a:p>
            <a:r>
              <a:rPr lang="en-GB" dirty="0"/>
              <a:t>improve your mood</a:t>
            </a:r>
          </a:p>
          <a:p>
            <a:r>
              <a:rPr lang="en-GB" dirty="0"/>
              <a:t>lower stress levels</a:t>
            </a:r>
          </a:p>
          <a:p>
            <a:r>
              <a:rPr lang="en-GB" dirty="0"/>
              <a:t>increase productivity</a:t>
            </a:r>
          </a:p>
          <a:p>
            <a:r>
              <a:rPr lang="en-GB" dirty="0"/>
              <a:t>spark creativity</a:t>
            </a:r>
          </a:p>
          <a:p>
            <a:r>
              <a:rPr lang="en-GB" dirty="0"/>
              <a:t>boost brain power</a:t>
            </a:r>
          </a:p>
          <a:p>
            <a:pPr marL="0" indent="0">
              <a:buNone/>
            </a:pPr>
            <a:r>
              <a:rPr lang="en-GB" dirty="0"/>
              <a:t>However, classical music has a </a:t>
            </a:r>
            <a:r>
              <a:rPr lang="en-GB" b="1" dirty="0"/>
              <a:t>diversity</a:t>
            </a:r>
            <a:r>
              <a:rPr lang="en-GB" dirty="0"/>
              <a:t> problem. It is far too white and far too inaccessible to a lot of people. More needs to be done to take classical music out of the traditional concert hall and brought to a much wider range of communities, to make it </a:t>
            </a:r>
            <a:r>
              <a:rPr lang="en-GB" b="1" dirty="0"/>
              <a:t>more accessible </a:t>
            </a:r>
            <a:r>
              <a:rPr lang="en-GB" dirty="0"/>
              <a:t>to all, and to break down the barriers and stereotypes surrounding the genre.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93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FA7A-895C-4307-A11F-E92BD1D7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EBD0F-1112-4118-BB37-D2A0B4293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Through combining demographic data collected by Greater London Authority in 2016, and Foursquare location data, this project aims to highlight potential areas and venues in London that could host a: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 </a:t>
            </a:r>
            <a:r>
              <a:rPr lang="en-GB" sz="4000" dirty="0"/>
              <a:t>‘New-style’ Classical Music Festival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/>
              <a:t>It should appeal to any </a:t>
            </a:r>
            <a:r>
              <a:rPr lang="en-GB" sz="1800" b="1" dirty="0"/>
              <a:t>philanthropist</a:t>
            </a:r>
            <a:r>
              <a:rPr lang="en-GB" sz="1800" dirty="0"/>
              <a:t> wanting to increase the outreach of classical music.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45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4578-4A65-438A-914D-463EAFF9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7866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227589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A8AE-6861-4B1D-AFF9-1B35D16A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Cleaned Data Frame with Location data added: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F615A-CAE2-4797-AE9C-ACCEDF5E60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3943" y="2667316"/>
            <a:ext cx="10682514" cy="29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5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E952-2684-4F20-8E40-FD53950E7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75639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C32A-7EB0-4C12-B6E5-9930E418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GLA BAME Population Estimates of Inner London Boroughs 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A0E32-0654-473E-B8EC-DBEE4296D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6D110-3AF5-4A47-B5AC-A02B305F35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5" y="2206879"/>
            <a:ext cx="5731510" cy="37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25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{943FE3B8-D8C7-4D62-83D6-3239BB769FB7}tf78438558</Template>
  <TotalTime>0</TotalTime>
  <Words>451</Words>
  <Application>Microsoft Office PowerPoint</Application>
  <PresentationFormat>Widescreen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Garamond</vt:lpstr>
      <vt:lpstr>SavonVTI</vt:lpstr>
      <vt:lpstr>Capstone Project - A 'New-style' Classical Music Festival</vt:lpstr>
      <vt:lpstr>INTRODUCTION</vt:lpstr>
      <vt:lpstr>Introduction</vt:lpstr>
      <vt:lpstr>Continued…</vt:lpstr>
      <vt:lpstr>DATA</vt:lpstr>
      <vt:lpstr>Data</vt:lpstr>
      <vt:lpstr>Cleaned Data Frame with Location data added:</vt:lpstr>
      <vt:lpstr>METHODOLOGY</vt:lpstr>
      <vt:lpstr>GLA BAME Population Estimates of Inner London Boroughs 2016</vt:lpstr>
      <vt:lpstr>Top 3 Inner London Boroughs with highest BAME population</vt:lpstr>
      <vt:lpstr>  Foursquare Search Results</vt:lpstr>
      <vt:lpstr>Locations added to Map</vt:lpstr>
      <vt:lpstr>RESULTS</vt:lpstr>
      <vt:lpstr> Possible Venues for ‘A New-Style Classicl Music Festival’: </vt:lpstr>
      <vt:lpstr>Discussion &amp; 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2020-06-18T10:42:09Z</dcterms:created>
  <dcterms:modified xsi:type="dcterms:W3CDTF">2020-06-18T11:20:19Z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